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</p:sldIdLst>
  <p:sldSz cy="5143500" cx="9144000"/>
  <p:notesSz cx="6858000" cy="9144000"/>
  <p:embeddedFontLst>
    <p:embeddedFont>
      <p:font typeface="Oswald"/>
      <p:regular r:id="rId41"/>
      <p:bold r:id="rId42"/>
    </p:embeddedFont>
    <p:embeddedFont>
      <p:font typeface="Source Sans Pro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20" Type="http://schemas.openxmlformats.org/officeDocument/2006/relationships/slide" Target="slides/slide16.xml"/><Relationship Id="rId42" Type="http://schemas.openxmlformats.org/officeDocument/2006/relationships/font" Target="fonts/Oswald-bold.fntdata"/><Relationship Id="rId41" Type="http://schemas.openxmlformats.org/officeDocument/2006/relationships/font" Target="fonts/Oswald-regular.fntdata"/><Relationship Id="rId22" Type="http://schemas.openxmlformats.org/officeDocument/2006/relationships/slide" Target="slides/slide18.xml"/><Relationship Id="rId44" Type="http://schemas.openxmlformats.org/officeDocument/2006/relationships/font" Target="fonts/SourceSansPro-bold.fntdata"/><Relationship Id="rId21" Type="http://schemas.openxmlformats.org/officeDocument/2006/relationships/slide" Target="slides/slide17.xml"/><Relationship Id="rId43" Type="http://schemas.openxmlformats.org/officeDocument/2006/relationships/font" Target="fonts/SourceSansPro-regular.fntdata"/><Relationship Id="rId24" Type="http://schemas.openxmlformats.org/officeDocument/2006/relationships/slide" Target="slides/slide20.xml"/><Relationship Id="rId46" Type="http://schemas.openxmlformats.org/officeDocument/2006/relationships/font" Target="fonts/SourceSansPro-boldItalic.fntdata"/><Relationship Id="rId23" Type="http://schemas.openxmlformats.org/officeDocument/2006/relationships/slide" Target="slides/slide19.xml"/><Relationship Id="rId45" Type="http://schemas.openxmlformats.org/officeDocument/2006/relationships/font" Target="fonts/SourceSansPr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slide" Target="slides/slide31.xml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slide" Target="slides/slide33.xml"/><Relationship Id="rId14" Type="http://schemas.openxmlformats.org/officeDocument/2006/relationships/slide" Target="slides/slide10.xml"/><Relationship Id="rId36" Type="http://schemas.openxmlformats.org/officeDocument/2006/relationships/slide" Target="slides/slide32.xml"/><Relationship Id="rId17" Type="http://schemas.openxmlformats.org/officeDocument/2006/relationships/slide" Target="slides/slide13.xml"/><Relationship Id="rId39" Type="http://schemas.openxmlformats.org/officeDocument/2006/relationships/slide" Target="slides/slide35.xml"/><Relationship Id="rId16" Type="http://schemas.openxmlformats.org/officeDocument/2006/relationships/slide" Target="slides/slide12.xml"/><Relationship Id="rId38" Type="http://schemas.openxmlformats.org/officeDocument/2006/relationships/slide" Target="slides/slide34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0334045c2b_0_2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0334045c2b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102b1d454f0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102b1d454f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02b1d454f0_1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02b1d454f0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10334045c2b_0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10334045c2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Apple’s current </a:t>
            </a:r>
            <a:r>
              <a:rPr lang="en"/>
              <a:t>ratio started very high representing lack of experience and a bad growth strategy. It began approaching 1 as Apple grew and realized that reinvesting excess cash is a better growth strategy.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similar trend can be recognized in Google’s graph because they also became more experienced and started utilizing their excess cash.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 interesting note is that Google’s current ratio appears to be approaching 3 which means they have 3 times more liquid assets than short-term debts.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0334045c2b_0_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0334045c2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0334045c2b_0_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10334045c2b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0334045c2b_0_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0334045c2b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interesting to note that both apple and google have ROA percentages above the IT industry average.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is a weak correlation for both companies, but a slight upward trend for apple and slight downward trend for google.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Google’s negative trend makes sense in the context of their high liquidity and low efficiency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0334045c2b_0_9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10334045c2b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cd566ac1d1_0_4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cd566ac1d1_0_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10334045c2b_0_10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10334045c2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10334045c2b_0_1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10334045c2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ROE shows pretty strong </a:t>
            </a:r>
            <a:r>
              <a:rPr lang="en"/>
              <a:t>positive correlations for both companies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the ratio highlights the ability to generate profit from equity, our graphs make sense as a higher stock price would most likely mean a higher return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 and Google both leverage equity to return a profit and as the companies grow, both ROE and stock price rise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0334046067_0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033404606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10334045c2b_0_1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10334045c2b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10334045c2b_0_1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10334045c2b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see that Apple’s net profit margin trends upwards as they grew as a company </a:t>
            </a:r>
            <a:r>
              <a:rPr lang="en"/>
              <a:t>because</a:t>
            </a:r>
            <a:r>
              <a:rPr lang="en"/>
              <a:t> they found more efficient means of production which in turn reduced their costs of production.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Google’s NPM actually trends slightly downward. This can be </a:t>
            </a:r>
            <a:r>
              <a:rPr lang="en"/>
              <a:t>explained</a:t>
            </a:r>
            <a:r>
              <a:rPr lang="en"/>
              <a:t> by the fact that they were </a:t>
            </a:r>
            <a:r>
              <a:rPr lang="en"/>
              <a:t>spending</a:t>
            </a:r>
            <a:r>
              <a:rPr lang="en"/>
              <a:t> money on technology and </a:t>
            </a:r>
            <a:r>
              <a:rPr lang="en"/>
              <a:t>companies</a:t>
            </a:r>
            <a:r>
              <a:rPr lang="en"/>
              <a:t> that wouldn’t </a:t>
            </a:r>
            <a:r>
              <a:rPr lang="en"/>
              <a:t>immediately</a:t>
            </a:r>
            <a:r>
              <a:rPr lang="en"/>
              <a:t> provide a return on investment. Because most of Google’s </a:t>
            </a:r>
            <a:r>
              <a:rPr lang="en"/>
              <a:t>revenue</a:t>
            </a:r>
            <a:r>
              <a:rPr lang="en"/>
              <a:t> comes from ads, the ads made the same </a:t>
            </a:r>
            <a:r>
              <a:rPr lang="en"/>
              <a:t>revenue</a:t>
            </a:r>
            <a:r>
              <a:rPr lang="en"/>
              <a:t> while the company spent more money on long term investments. Examples include their acquisition of </a:t>
            </a:r>
            <a:r>
              <a:rPr lang="en"/>
              <a:t>youtube</a:t>
            </a:r>
            <a:r>
              <a:rPr lang="en"/>
              <a:t> as well as their expansion of cloud-based services that didn’t provide any additional revenue at the moment.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0334045c2b_0_1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0334045c2b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10334045c2b_0_1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10334045c2b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0334045c2b_0_2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0334045c2b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see a strong correlation between the debt-to-equity ratios and the stock price.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This can be </a:t>
            </a:r>
            <a:r>
              <a:rPr lang="en"/>
              <a:t>explained</a:t>
            </a:r>
            <a:r>
              <a:rPr lang="en"/>
              <a:t> by the company getting more experienced and realizing that they’d rather accumulate debt than sell more </a:t>
            </a:r>
            <a:r>
              <a:rPr lang="en"/>
              <a:t>shares</a:t>
            </a:r>
            <a:r>
              <a:rPr lang="en"/>
              <a:t> of their </a:t>
            </a:r>
            <a:r>
              <a:rPr lang="en"/>
              <a:t>company</a:t>
            </a:r>
            <a:r>
              <a:rPr lang="en"/>
              <a:t>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Both companies utilized investors more at the beginning of their lives but learned that debt is cheaper than equity in the long run so they’d rather take a loan than give investors </a:t>
            </a:r>
            <a:r>
              <a:rPr lang="en"/>
              <a:t>shares</a:t>
            </a:r>
            <a:r>
              <a:rPr lang="en"/>
              <a:t>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Apple realiezd this pretty early on and now has 4x more debt than stockholders’ equity while Google still has more stockholders’ equity than debt.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10334045c2b_0_2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10334045c2b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10334045c2b_0_2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10334045c2b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10334045c2b_0_2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10334045c2b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CF2CapEx is known to </a:t>
            </a:r>
            <a:r>
              <a:rPr lang="en"/>
              <a:t>fluctuate due to periods of low and high capital expenditures.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interesting to note that the fluctuation slows down for both companies as time passes due to a solidification of strategy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 companies contain a weak and slightly negative correlation, however it seems to remain asymptotic around 0 but still positive in recent years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10334045c2b_0_26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10334045c2b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10334045c2b_0_2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10334045c2b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10334045c2b_0_2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10334045c2b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 and D has a very </a:t>
            </a:r>
            <a:r>
              <a:rPr lang="en"/>
              <a:t>strong</a:t>
            </a:r>
            <a:r>
              <a:rPr lang="en"/>
              <a:t> correlation with stock price </a:t>
            </a:r>
            <a:r>
              <a:rPr lang="en"/>
              <a:t>which</a:t>
            </a:r>
            <a:r>
              <a:rPr lang="en"/>
              <a:t> is pretty self </a:t>
            </a:r>
            <a:r>
              <a:rPr lang="en"/>
              <a:t>explanatory. Because stock price reflects how investors quantify a company’s worth and success, it makes sense that as a company spends more money on research and development, the value that they may be worth in the eyes of investors increases.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0334045c2b_0_2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0334045c2b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10334045c2b_0_3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10334045c2b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the company grows, the financial strategy improves and certain values, such as net income, directly impact ratios and stock price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10334045c2b_0_3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Google Shape;789;g10334045c2b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10334045c2b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10334045c2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10334045c2b_0_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10334045c2b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0334045c2b_0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0334045c2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0334045c2b_0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0334045c2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0334045c2b_0_2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0334045c2b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"/>
          <p:cNvSpPr/>
          <p:nvPr/>
        </p:nvSpPr>
        <p:spPr>
          <a:xfrm>
            <a:off x="-26775" y="2008375"/>
            <a:ext cx="9210650" cy="3172625"/>
          </a:xfrm>
          <a:custGeom>
            <a:rect b="b" l="l" r="r" t="t"/>
            <a:pathLst>
              <a:path extrusionOk="0" h="126905" w="368426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5" name="Google Shape;35;p2"/>
          <p:cNvSpPr/>
          <p:nvPr/>
        </p:nvSpPr>
        <p:spPr>
          <a:xfrm>
            <a:off x="-26775" y="2139700"/>
            <a:ext cx="9210650" cy="3041300"/>
          </a:xfrm>
          <a:custGeom>
            <a:rect b="b" l="l" r="r" t="t"/>
            <a:pathLst>
              <a:path extrusionOk="0" h="121652" w="368426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6" name="Google Shape;36;p2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2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40" name="Google Shape;40;p2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1" name="Google Shape;41;p2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2" name="Google Shape;42;p2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43" name="Google Shape;43;p2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44" name="Google Shape;44;p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" name="Google Shape;69;p2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2"/>
          <p:cNvSpPr txBox="1"/>
          <p:nvPr>
            <p:ph type="ctrTitle"/>
          </p:nvPr>
        </p:nvSpPr>
        <p:spPr>
          <a:xfrm>
            <a:off x="2847975" y="3363425"/>
            <a:ext cx="56103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ll graph">
  <p:cSld name="BLANK_2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1"/>
          <p:cNvSpPr/>
          <p:nvPr/>
        </p:nvSpPr>
        <p:spPr>
          <a:xfrm>
            <a:off x="-20075" y="636775"/>
            <a:ext cx="9203950" cy="4550900"/>
          </a:xfrm>
          <a:custGeom>
            <a:rect b="b" l="l" r="r" t="t"/>
            <a:pathLst>
              <a:path extrusionOk="0" h="182036" w="368158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419" name="Google Shape;419;p11"/>
          <p:cNvSpPr/>
          <p:nvPr/>
        </p:nvSpPr>
        <p:spPr>
          <a:xfrm>
            <a:off x="-33475" y="768100"/>
            <a:ext cx="9210650" cy="4406200"/>
          </a:xfrm>
          <a:custGeom>
            <a:rect b="b" l="l" r="r" t="t"/>
            <a:pathLst>
              <a:path extrusionOk="0" h="176248" w="368426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20" name="Google Shape;420;p11"/>
          <p:cNvSpPr/>
          <p:nvPr/>
        </p:nvSpPr>
        <p:spPr>
          <a:xfrm rot="8100000">
            <a:off x="1847981" y="44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11"/>
          <p:cNvSpPr/>
          <p:nvPr/>
        </p:nvSpPr>
        <p:spPr>
          <a:xfrm rot="8100000">
            <a:off x="6038981" y="72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11"/>
          <p:cNvSpPr/>
          <p:nvPr/>
        </p:nvSpPr>
        <p:spPr>
          <a:xfrm rot="8100000">
            <a:off x="7181981" y="76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11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424" name="Google Shape;424;p11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25" name="Google Shape;425;p11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26" name="Google Shape;426;p11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427" name="Google Shape;427;p11"/>
          <p:cNvGrpSpPr/>
          <p:nvPr/>
        </p:nvGrpSpPr>
        <p:grpSpPr>
          <a:xfrm>
            <a:off x="-42837" y="633488"/>
            <a:ext cx="9229575" cy="642787"/>
            <a:chOff x="-42837" y="4443488"/>
            <a:chExt cx="9229575" cy="642787"/>
          </a:xfrm>
        </p:grpSpPr>
        <p:sp>
          <p:nvSpPr>
            <p:cNvPr id="428" name="Google Shape;428;p1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11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11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1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1"/>
          <p:cNvSpPr/>
          <p:nvPr/>
        </p:nvSpPr>
        <p:spPr>
          <a:xfrm rot="8100000">
            <a:off x="8699949" y="51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BLANK_1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1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/>
          <p:nvPr/>
        </p:nvSpPr>
        <p:spPr>
          <a:xfrm>
            <a:off x="-26775" y="2008375"/>
            <a:ext cx="9210650" cy="3172625"/>
          </a:xfrm>
          <a:custGeom>
            <a:rect b="b" l="l" r="r" t="t"/>
            <a:pathLst>
              <a:path extrusionOk="0" h="126905" w="368426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76" name="Google Shape;76;p3"/>
          <p:cNvSpPr/>
          <p:nvPr/>
        </p:nvSpPr>
        <p:spPr>
          <a:xfrm>
            <a:off x="-26775" y="2139700"/>
            <a:ext cx="9210650" cy="3041300"/>
          </a:xfrm>
          <a:custGeom>
            <a:rect b="b" l="l" r="r" t="t"/>
            <a:pathLst>
              <a:path extrusionOk="0" h="121652" w="368426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77" name="Google Shape;77;p3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81" name="Google Shape;81;p3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2" name="Google Shape;82;p3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3" name="Google Shape;83;p3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84" name="Google Shape;84;p3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85" name="Google Shape;85;p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3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5" name="Google Shape;115;p3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3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/>
          <p:nvPr>
            <p:ph idx="1" type="body"/>
          </p:nvPr>
        </p:nvSpPr>
        <p:spPr>
          <a:xfrm>
            <a:off x="1519975" y="2161800"/>
            <a:ext cx="61041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Char char="◉"/>
              <a:defRPr i="1" sz="3000"/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SzPts val="3000"/>
              <a:buChar char="◉"/>
              <a:defRPr i="1" sz="3000"/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i="1" sz="3000"/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i="1" sz="3000"/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i="1" sz="3000"/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i="1" sz="3000"/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9pPr>
          </a:lstStyle>
          <a:p/>
        </p:txBody>
      </p:sp>
      <p:sp>
        <p:nvSpPr>
          <p:cNvPr id="119" name="Google Shape;119;p4"/>
          <p:cNvSpPr txBox="1"/>
          <p:nvPr/>
        </p:nvSpPr>
        <p:spPr>
          <a:xfrm>
            <a:off x="3593400" y="5527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1"/>
                </a:solidFill>
              </a:rPr>
              <a:t>“</a:t>
            </a:r>
            <a:endParaRPr sz="9600">
              <a:solidFill>
                <a:schemeClr val="accent1"/>
              </a:solidFill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21" name="Google Shape;121;p4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22" name="Google Shape;122;p4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4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26" name="Google Shape;126;p4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7" name="Google Shape;127;p4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8" name="Google Shape;128;p4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29" name="Google Shape;129;p4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130" name="Google Shape;130;p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4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4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4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4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4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62" name="Google Shape;162;p5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3" name="Google Shape;163;p5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5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5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67" name="Google Shape;167;p5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68" name="Google Shape;168;p5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69" name="Google Shape;169;p5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70" name="Google Shape;170;p5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71" name="Google Shape;171;p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" name="Google Shape;196;p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5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5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01" name="Google Shape;201;p5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2" name="Google Shape;202;p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05" name="Google Shape;205;p6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06" name="Google Shape;206;p6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6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6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" name="Google Shape;209;p6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10" name="Google Shape;210;p6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11" name="Google Shape;211;p6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12" name="Google Shape;212;p6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13" name="Google Shape;213;p6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14" name="Google Shape;214;p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" name="Google Shape;239;p6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6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6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6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6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4" name="Google Shape;244;p6"/>
          <p:cNvSpPr txBox="1"/>
          <p:nvPr>
            <p:ph idx="1" type="body"/>
          </p:nvPr>
        </p:nvSpPr>
        <p:spPr>
          <a:xfrm>
            <a:off x="1131500" y="1552950"/>
            <a:ext cx="3339900" cy="26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45" name="Google Shape;245;p6"/>
          <p:cNvSpPr txBox="1"/>
          <p:nvPr>
            <p:ph idx="2" type="body"/>
          </p:nvPr>
        </p:nvSpPr>
        <p:spPr>
          <a:xfrm>
            <a:off x="4672563" y="1552950"/>
            <a:ext cx="3339900" cy="26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46" name="Google Shape;246;p6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7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49" name="Google Shape;249;p7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50" name="Google Shape;250;p7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7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7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" name="Google Shape;253;p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54" name="Google Shape;254;p7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55" name="Google Shape;255;p7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56" name="Google Shape;256;p7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57" name="Google Shape;257;p7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58" name="Google Shape;258;p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7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7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88" name="Google Shape;288;p7"/>
          <p:cNvSpPr txBox="1"/>
          <p:nvPr>
            <p:ph idx="1" type="body"/>
          </p:nvPr>
        </p:nvSpPr>
        <p:spPr>
          <a:xfrm>
            <a:off x="705900" y="1626600"/>
            <a:ext cx="2471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9" name="Google Shape;289;p7"/>
          <p:cNvSpPr txBox="1"/>
          <p:nvPr>
            <p:ph idx="2" type="body"/>
          </p:nvPr>
        </p:nvSpPr>
        <p:spPr>
          <a:xfrm>
            <a:off x="3304125" y="1626600"/>
            <a:ext cx="2471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90" name="Google Shape;290;p7"/>
          <p:cNvSpPr txBox="1"/>
          <p:nvPr>
            <p:ph idx="3" type="body"/>
          </p:nvPr>
        </p:nvSpPr>
        <p:spPr>
          <a:xfrm>
            <a:off x="5902350" y="1626600"/>
            <a:ext cx="2471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91" name="Google Shape;291;p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94" name="Google Shape;294;p8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95" name="Google Shape;295;p8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8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8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8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99" name="Google Shape;299;p8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00" name="Google Shape;300;p8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01" name="Google Shape;301;p8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02" name="Google Shape;302;p8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03" name="Google Shape;303;p8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8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8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8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8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8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3" name="Google Shape;333;p8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9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36" name="Google Shape;336;p9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37" name="Google Shape;337;p9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9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9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0" name="Google Shape;340;p9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41" name="Google Shape;341;p9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42" name="Google Shape;342;p9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43" name="Google Shape;343;p9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44" name="Google Shape;344;p9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45" name="Google Shape;345;p9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9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9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9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9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9"/>
          <p:cNvSpPr txBox="1"/>
          <p:nvPr>
            <p:ph idx="1" type="body"/>
          </p:nvPr>
        </p:nvSpPr>
        <p:spPr>
          <a:xfrm>
            <a:off x="457200" y="3852828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</a:lstStyle>
          <a:p/>
        </p:txBody>
      </p:sp>
      <p:sp>
        <p:nvSpPr>
          <p:cNvPr id="375" name="Google Shape;375;p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9" name="Google Shape;379;p1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2" name="Google Shape;382;p1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3" name="Google Shape;383;p10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84" name="Google Shape;384;p10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85" name="Google Shape;385;p10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86" name="Google Shape;386;p1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87" name="Google Shape;3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2" name="Google Shape;412;p1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1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0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  <p:sp>
        <p:nvSpPr>
          <p:cNvPr id="30" name="Google Shape;30;p1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" name="Google Shape;31;p1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◉"/>
              <a:defRPr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2" name="Google Shape;32;p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Relationship Id="rId4" Type="http://schemas.openxmlformats.org/officeDocument/2006/relationships/image" Target="../media/image18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3"/>
          <p:cNvSpPr txBox="1"/>
          <p:nvPr>
            <p:ph type="ctrTitle"/>
          </p:nvPr>
        </p:nvSpPr>
        <p:spPr>
          <a:xfrm>
            <a:off x="2089550" y="2928950"/>
            <a:ext cx="63687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Financial Data and Stock Price Correlation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Jacob Kulik, David Pogrebitskiy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2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TO SHARE PRICE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35" name="Google Shape;535;p22"/>
          <p:cNvSpPr txBox="1"/>
          <p:nvPr>
            <p:ph idx="1" type="body"/>
          </p:nvPr>
        </p:nvSpPr>
        <p:spPr>
          <a:xfrm>
            <a:off x="1075850" y="17687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Although a stock price simply </a:t>
            </a:r>
            <a:r>
              <a:rPr lang="en"/>
              <a:t>represents</a:t>
            </a:r>
            <a:r>
              <a:rPr lang="en"/>
              <a:t> the cost to purchase a singular share of a company, the price changes of that share price reflect the public’s opinion of the future success of the company.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7" name="Google Shape;5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500" y="496900"/>
            <a:ext cx="884150" cy="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7576" y="496912"/>
            <a:ext cx="990249" cy="9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23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 Overview</a:t>
            </a:r>
            <a:endParaRPr/>
          </a:p>
        </p:txBody>
      </p:sp>
      <p:sp>
        <p:nvSpPr>
          <p:cNvPr id="544" name="Google Shape;544;p23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Displayed Results</a:t>
            </a:r>
            <a:r>
              <a:rPr lang="en"/>
              <a:t> </a:t>
            </a:r>
            <a:endParaRPr/>
          </a:p>
        </p:txBody>
      </p:sp>
      <p:sp>
        <p:nvSpPr>
          <p:cNvPr id="545" name="Google Shape;545;p23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546" name="Google Shape;546;p23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24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GRAPHING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52" name="Google Shape;552;p24"/>
          <p:cNvSpPr txBox="1"/>
          <p:nvPr>
            <p:ph idx="1" type="body"/>
          </p:nvPr>
        </p:nvSpPr>
        <p:spPr>
          <a:xfrm>
            <a:off x="1075850" y="17687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T</a:t>
            </a:r>
            <a:r>
              <a:rPr lang="en"/>
              <a:t>ypical graphs contain the independent and dependent variables on the x and y-axes, respectively.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In our analyses, our dependent variable of stock price, however, will be on the x-axis as it is more correlated with time and creates a better visualization of the information.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4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4" name="Google Shape;5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500" y="496900"/>
            <a:ext cx="884150" cy="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5" name="Google Shape;55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7576" y="496912"/>
            <a:ext cx="990249" cy="9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25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Ratio Analysis</a:t>
            </a:r>
            <a:endParaRPr/>
          </a:p>
        </p:txBody>
      </p:sp>
      <p:sp>
        <p:nvSpPr>
          <p:cNvPr id="561" name="Google Shape;561;p25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Ability to Pay Off Short-term Debt</a:t>
            </a:r>
            <a:endParaRPr/>
          </a:p>
        </p:txBody>
      </p:sp>
      <p:sp>
        <p:nvSpPr>
          <p:cNvPr id="562" name="Google Shape;562;p25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6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563" name="Google Shape;563;p2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26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RATIO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69" name="Google Shape;569;p26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70" name="Google Shape;570;p26"/>
          <p:cNvCxnSpPr/>
          <p:nvPr/>
        </p:nvCxnSpPr>
        <p:spPr>
          <a:xfrm>
            <a:off x="4598250" y="1887475"/>
            <a:ext cx="1576800" cy="7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1" name="Google Shape;571;p26"/>
          <p:cNvSpPr txBox="1"/>
          <p:nvPr/>
        </p:nvSpPr>
        <p:spPr>
          <a:xfrm>
            <a:off x="4750650" y="1570375"/>
            <a:ext cx="165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Current Assets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72" name="Google Shape;572;p26"/>
          <p:cNvSpPr txBox="1"/>
          <p:nvPr/>
        </p:nvSpPr>
        <p:spPr>
          <a:xfrm>
            <a:off x="4630525" y="1804375"/>
            <a:ext cx="171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Current Liabilities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73" name="Google Shape;573;p26"/>
          <p:cNvSpPr txBox="1"/>
          <p:nvPr/>
        </p:nvSpPr>
        <p:spPr>
          <a:xfrm>
            <a:off x="2579300" y="1614625"/>
            <a:ext cx="2125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Current Ratio =</a:t>
            </a:r>
            <a:endParaRPr sz="23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74" name="Google Shape;574;p26"/>
          <p:cNvSpPr txBox="1"/>
          <p:nvPr>
            <p:ph idx="1" type="body"/>
          </p:nvPr>
        </p:nvSpPr>
        <p:spPr>
          <a:xfrm>
            <a:off x="1073700" y="215342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The current ratio quantifies a company’s ability to pay for short-term debt using their current assets.</a:t>
            </a:r>
            <a:endParaRPr sz="18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This typically reflects a company’s strategy with excess cash.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27"/>
          <p:cNvSpPr txBox="1"/>
          <p:nvPr>
            <p:ph type="title"/>
          </p:nvPr>
        </p:nvSpPr>
        <p:spPr>
          <a:xfrm>
            <a:off x="1047750" y="1007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RATIO GRAPHS</a:t>
            </a:r>
            <a:endParaRPr/>
          </a:p>
        </p:txBody>
      </p:sp>
      <p:sp>
        <p:nvSpPr>
          <p:cNvPr id="580" name="Google Shape;580;p2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1" name="Google Shape;58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4850" y="859938"/>
            <a:ext cx="4564849" cy="3423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59950"/>
            <a:ext cx="4564849" cy="342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3" name="Google Shape;58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600" y="245137"/>
            <a:ext cx="884150" cy="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6526" y="192112"/>
            <a:ext cx="990249" cy="990225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27"/>
          <p:cNvSpPr txBox="1"/>
          <p:nvPr/>
        </p:nvSpPr>
        <p:spPr>
          <a:xfrm>
            <a:off x="19099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-0.66144</a:t>
            </a:r>
            <a:endParaRPr sz="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86" name="Google Shape;586;p27"/>
          <p:cNvSpPr txBox="1"/>
          <p:nvPr/>
        </p:nvSpPr>
        <p:spPr>
          <a:xfrm>
            <a:off x="62948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-0.62785</a:t>
            </a:r>
            <a:endParaRPr sz="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28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on Assets </a:t>
            </a:r>
            <a:r>
              <a:rPr lang="en"/>
              <a:t>Analysis</a:t>
            </a:r>
            <a:endParaRPr/>
          </a:p>
        </p:txBody>
      </p:sp>
      <p:sp>
        <p:nvSpPr>
          <p:cNvPr id="592" name="Google Shape;592;p28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on a Company’s Internal Investments </a:t>
            </a:r>
            <a:endParaRPr/>
          </a:p>
        </p:txBody>
      </p:sp>
      <p:sp>
        <p:nvSpPr>
          <p:cNvPr id="593" name="Google Shape;593;p28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7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594" name="Google Shape;594;p28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9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ON ASSETS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00" name="Google Shape;600;p2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01" name="Google Shape;601;p29"/>
          <p:cNvCxnSpPr/>
          <p:nvPr/>
        </p:nvCxnSpPr>
        <p:spPr>
          <a:xfrm>
            <a:off x="4369650" y="1887475"/>
            <a:ext cx="1576800" cy="7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2" name="Google Shape;602;p29"/>
          <p:cNvSpPr txBox="1"/>
          <p:nvPr/>
        </p:nvSpPr>
        <p:spPr>
          <a:xfrm>
            <a:off x="4369525" y="1570375"/>
            <a:ext cx="15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Net Income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03" name="Google Shape;603;p29"/>
          <p:cNvSpPr txBox="1"/>
          <p:nvPr/>
        </p:nvSpPr>
        <p:spPr>
          <a:xfrm>
            <a:off x="4325550" y="1804375"/>
            <a:ext cx="1693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Average Total Assets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04" name="Google Shape;604;p29"/>
          <p:cNvSpPr txBox="1"/>
          <p:nvPr/>
        </p:nvSpPr>
        <p:spPr>
          <a:xfrm>
            <a:off x="2350700" y="1614625"/>
            <a:ext cx="2125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    ROA</a:t>
            </a: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 =</a:t>
            </a:r>
            <a:endParaRPr sz="23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05" name="Google Shape;605;p29"/>
          <p:cNvSpPr txBox="1"/>
          <p:nvPr>
            <p:ph idx="1" type="body"/>
          </p:nvPr>
        </p:nvSpPr>
        <p:spPr>
          <a:xfrm>
            <a:off x="1073700" y="215342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The return on assets ratio highlights how effectively management was able to invest in assets to help produce a profit.</a:t>
            </a:r>
            <a:endParaRPr sz="18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Makes companies of various sizes easily </a:t>
            </a:r>
            <a:r>
              <a:rPr lang="en" sz="1800"/>
              <a:t>comparable.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0" name="Google Shape;6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4850" y="882550"/>
            <a:ext cx="4564849" cy="342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" name="Google Shape;61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59921"/>
            <a:ext cx="4564849" cy="3423645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30"/>
          <p:cNvSpPr txBox="1"/>
          <p:nvPr>
            <p:ph type="title"/>
          </p:nvPr>
        </p:nvSpPr>
        <p:spPr>
          <a:xfrm>
            <a:off x="1047750" y="1007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</a:t>
            </a:r>
            <a:r>
              <a:rPr lang="en"/>
              <a:t> GRAPHS</a:t>
            </a:r>
            <a:endParaRPr/>
          </a:p>
        </p:txBody>
      </p:sp>
      <p:sp>
        <p:nvSpPr>
          <p:cNvPr id="613" name="Google Shape;613;p30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4" name="Google Shape;61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600" y="245137"/>
            <a:ext cx="884150" cy="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5" name="Google Shape;615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6526" y="192112"/>
            <a:ext cx="990249" cy="990225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30"/>
          <p:cNvSpPr txBox="1"/>
          <p:nvPr/>
        </p:nvSpPr>
        <p:spPr>
          <a:xfrm>
            <a:off x="19099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0.31181</a:t>
            </a:r>
            <a:endParaRPr sz="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17" name="Google Shape;617;p30"/>
          <p:cNvSpPr txBox="1"/>
          <p:nvPr/>
        </p:nvSpPr>
        <p:spPr>
          <a:xfrm>
            <a:off x="62948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-0.39881</a:t>
            </a:r>
            <a:endParaRPr sz="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1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on Equity Analysis</a:t>
            </a:r>
            <a:endParaRPr/>
          </a:p>
        </p:txBody>
      </p:sp>
      <p:sp>
        <p:nvSpPr>
          <p:cNvPr id="623" name="Google Shape;623;p31"/>
          <p:cNvSpPr txBox="1"/>
          <p:nvPr>
            <p:ph idx="1" type="subTitle"/>
          </p:nvPr>
        </p:nvSpPr>
        <p:spPr>
          <a:xfrm>
            <a:off x="1634751" y="4059250"/>
            <a:ext cx="58893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on a Company’s External Investments  </a:t>
            </a:r>
            <a:endParaRPr/>
          </a:p>
        </p:txBody>
      </p:sp>
      <p:sp>
        <p:nvSpPr>
          <p:cNvPr id="624" name="Google Shape;624;p31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8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625" name="Google Shape;625;p3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4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GROUP</a:t>
            </a:r>
            <a:endParaRPr/>
          </a:p>
        </p:txBody>
      </p:sp>
      <p:sp>
        <p:nvSpPr>
          <p:cNvPr id="470" name="Google Shape;470;p14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1" name="Google Shape;471;p14"/>
          <p:cNvSpPr txBox="1"/>
          <p:nvPr/>
        </p:nvSpPr>
        <p:spPr>
          <a:xfrm>
            <a:off x="2840050" y="32266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Jacob Kulik</a:t>
            </a:r>
            <a:endParaRPr sz="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 Science &amp; Business Administration</a:t>
            </a:r>
            <a:endParaRPr sz="9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Class of ‘25</a:t>
            </a:r>
            <a:endParaRPr sz="9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72" name="Google Shape;472;p14"/>
          <p:cNvSpPr txBox="1"/>
          <p:nvPr/>
        </p:nvSpPr>
        <p:spPr>
          <a:xfrm>
            <a:off x="4819775" y="32266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David Pogrebitskiy</a:t>
            </a:r>
            <a:endParaRPr sz="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Data Science, Mathematics Minor</a:t>
            </a:r>
            <a:endParaRPr sz="9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Class of ‘25</a:t>
            </a:r>
            <a:endParaRPr sz="9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73" name="Google Shape;4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3025" y="1550550"/>
            <a:ext cx="1603250" cy="160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14"/>
          <p:cNvPicPr preferRelativeResize="0"/>
          <p:nvPr/>
        </p:nvPicPr>
        <p:blipFill rotWithShape="1">
          <a:blip r:embed="rId4">
            <a:alphaModFix/>
          </a:blip>
          <a:srcRect b="25639" l="0" r="7902" t="0"/>
          <a:stretch/>
        </p:blipFill>
        <p:spPr>
          <a:xfrm>
            <a:off x="4762767" y="1542913"/>
            <a:ext cx="1603200" cy="1618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2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RETURN ON EQUITY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31" name="Google Shape;631;p3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32" name="Google Shape;632;p32"/>
          <p:cNvCxnSpPr/>
          <p:nvPr/>
        </p:nvCxnSpPr>
        <p:spPr>
          <a:xfrm>
            <a:off x="4369650" y="1887475"/>
            <a:ext cx="1576800" cy="7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3" name="Google Shape;633;p32"/>
          <p:cNvSpPr txBox="1"/>
          <p:nvPr/>
        </p:nvSpPr>
        <p:spPr>
          <a:xfrm>
            <a:off x="4369525" y="1570375"/>
            <a:ext cx="15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Net Income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34" name="Google Shape;634;p32"/>
          <p:cNvSpPr txBox="1"/>
          <p:nvPr/>
        </p:nvSpPr>
        <p:spPr>
          <a:xfrm>
            <a:off x="4325550" y="1804375"/>
            <a:ext cx="1693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Average Total Equity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35" name="Google Shape;635;p32"/>
          <p:cNvSpPr txBox="1"/>
          <p:nvPr/>
        </p:nvSpPr>
        <p:spPr>
          <a:xfrm>
            <a:off x="2350700" y="1614625"/>
            <a:ext cx="2125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    ROE =</a:t>
            </a:r>
            <a:endParaRPr sz="23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36" name="Google Shape;636;p32"/>
          <p:cNvSpPr txBox="1"/>
          <p:nvPr>
            <p:ph idx="1" type="body"/>
          </p:nvPr>
        </p:nvSpPr>
        <p:spPr>
          <a:xfrm>
            <a:off x="1073700" y="215342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The return on equity ratio conveys how a company </a:t>
            </a:r>
            <a:r>
              <a:rPr lang="en" sz="1800"/>
              <a:t>generates profit from shareholders investments.</a:t>
            </a:r>
            <a:endParaRPr sz="18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" name="Google Shape;64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2613"/>
            <a:ext cx="4557701" cy="341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2" name="Google Shape;64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7250" y="836708"/>
            <a:ext cx="4626749" cy="3470070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33"/>
          <p:cNvSpPr txBox="1"/>
          <p:nvPr>
            <p:ph type="title"/>
          </p:nvPr>
        </p:nvSpPr>
        <p:spPr>
          <a:xfrm>
            <a:off x="1047750" y="1007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ROE</a:t>
            </a:r>
            <a:r>
              <a:rPr lang="en"/>
              <a:t> GRAPHS</a:t>
            </a:r>
            <a:endParaRPr/>
          </a:p>
        </p:txBody>
      </p:sp>
      <p:sp>
        <p:nvSpPr>
          <p:cNvPr id="644" name="Google Shape;644;p33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5" name="Google Shape;645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600" y="245137"/>
            <a:ext cx="884150" cy="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6" name="Google Shape;646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6526" y="192112"/>
            <a:ext cx="990249" cy="990225"/>
          </a:xfrm>
          <a:prstGeom prst="rect">
            <a:avLst/>
          </a:prstGeom>
          <a:noFill/>
          <a:ln>
            <a:noFill/>
          </a:ln>
        </p:spPr>
      </p:pic>
      <p:sp>
        <p:nvSpPr>
          <p:cNvPr id="647" name="Google Shape;647;p33"/>
          <p:cNvSpPr txBox="1"/>
          <p:nvPr/>
        </p:nvSpPr>
        <p:spPr>
          <a:xfrm>
            <a:off x="19099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0.79644</a:t>
            </a:r>
            <a:endParaRPr sz="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48" name="Google Shape;648;p33"/>
          <p:cNvSpPr txBox="1"/>
          <p:nvPr/>
        </p:nvSpPr>
        <p:spPr>
          <a:xfrm>
            <a:off x="62948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0.76599</a:t>
            </a:r>
            <a:endParaRPr sz="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34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 Profit Margin</a:t>
            </a:r>
            <a:r>
              <a:rPr lang="en"/>
              <a:t> Analysis</a:t>
            </a:r>
            <a:endParaRPr/>
          </a:p>
        </p:txBody>
      </p:sp>
      <p:sp>
        <p:nvSpPr>
          <p:cNvPr id="654" name="Google Shape;654;p34"/>
          <p:cNvSpPr txBox="1"/>
          <p:nvPr>
            <p:ph idx="1" type="subTitle"/>
          </p:nvPr>
        </p:nvSpPr>
        <p:spPr>
          <a:xfrm>
            <a:off x="1634751" y="4059250"/>
            <a:ext cx="58893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Ability to Generate Profit Compared to Net Sales </a:t>
            </a:r>
            <a:endParaRPr/>
          </a:p>
        </p:txBody>
      </p:sp>
      <p:sp>
        <p:nvSpPr>
          <p:cNvPr id="655" name="Google Shape;655;p34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9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656" name="Google Shape;656;p34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35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 PROFIT MARGIN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62" name="Google Shape;662;p3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63" name="Google Shape;663;p35"/>
          <p:cNvCxnSpPr/>
          <p:nvPr/>
        </p:nvCxnSpPr>
        <p:spPr>
          <a:xfrm>
            <a:off x="4979250" y="1887475"/>
            <a:ext cx="1576800" cy="7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4" name="Google Shape;664;p35"/>
          <p:cNvSpPr txBox="1"/>
          <p:nvPr/>
        </p:nvSpPr>
        <p:spPr>
          <a:xfrm>
            <a:off x="4940150" y="1551575"/>
            <a:ext cx="15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Net Income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65" name="Google Shape;665;p35"/>
          <p:cNvSpPr txBox="1"/>
          <p:nvPr/>
        </p:nvSpPr>
        <p:spPr>
          <a:xfrm>
            <a:off x="4826725" y="1793725"/>
            <a:ext cx="169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Net Sales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66" name="Google Shape;666;p35"/>
          <p:cNvSpPr txBox="1"/>
          <p:nvPr/>
        </p:nvSpPr>
        <p:spPr>
          <a:xfrm>
            <a:off x="1337925" y="1614625"/>
            <a:ext cx="4204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    Net Profit Margin</a:t>
            </a: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=</a:t>
            </a:r>
            <a:endParaRPr sz="23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67" name="Google Shape;667;p35"/>
          <p:cNvSpPr txBox="1"/>
          <p:nvPr>
            <p:ph idx="1" type="body"/>
          </p:nvPr>
        </p:nvSpPr>
        <p:spPr>
          <a:xfrm>
            <a:off x="1066800" y="20993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The net profit margin </a:t>
            </a:r>
            <a:r>
              <a:rPr lang="en" sz="1800"/>
              <a:t>represents</a:t>
            </a:r>
            <a:r>
              <a:rPr lang="en" sz="1800"/>
              <a:t> the company’s ability to produce profit for every dollar of revenue.</a:t>
            </a:r>
            <a:endParaRPr sz="18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Typically </a:t>
            </a:r>
            <a:r>
              <a:rPr lang="en" sz="1800"/>
              <a:t>represented</a:t>
            </a:r>
            <a:r>
              <a:rPr lang="en" sz="1800"/>
              <a:t> as a percentage, a higher net profit margin </a:t>
            </a:r>
            <a:r>
              <a:rPr lang="en" sz="1800"/>
              <a:t>reflects</a:t>
            </a:r>
            <a:r>
              <a:rPr lang="en" sz="1800"/>
              <a:t> better performance from the company.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Google Shape;67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59938"/>
            <a:ext cx="4564849" cy="342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3" name="Google Shape;67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853" y="859958"/>
            <a:ext cx="4564797" cy="3423626"/>
          </a:xfrm>
          <a:prstGeom prst="rect">
            <a:avLst/>
          </a:prstGeom>
          <a:noFill/>
          <a:ln>
            <a:noFill/>
          </a:ln>
        </p:spPr>
      </p:pic>
      <p:sp>
        <p:nvSpPr>
          <p:cNvPr id="674" name="Google Shape;674;p36"/>
          <p:cNvSpPr txBox="1"/>
          <p:nvPr>
            <p:ph type="title"/>
          </p:nvPr>
        </p:nvSpPr>
        <p:spPr>
          <a:xfrm>
            <a:off x="1047750" y="1007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NPM </a:t>
            </a:r>
            <a:r>
              <a:rPr lang="en"/>
              <a:t>GRAPHS</a:t>
            </a:r>
            <a:endParaRPr/>
          </a:p>
        </p:txBody>
      </p:sp>
      <p:sp>
        <p:nvSpPr>
          <p:cNvPr id="675" name="Google Shape;675;p36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6" name="Google Shape;67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600" y="245137"/>
            <a:ext cx="884150" cy="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6526" y="192112"/>
            <a:ext cx="990249" cy="990225"/>
          </a:xfrm>
          <a:prstGeom prst="rect">
            <a:avLst/>
          </a:prstGeom>
          <a:noFill/>
          <a:ln>
            <a:noFill/>
          </a:ln>
        </p:spPr>
      </p:pic>
      <p:sp>
        <p:nvSpPr>
          <p:cNvPr id="678" name="Google Shape;678;p36"/>
          <p:cNvSpPr txBox="1"/>
          <p:nvPr/>
        </p:nvSpPr>
        <p:spPr>
          <a:xfrm>
            <a:off x="19099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0.48366</a:t>
            </a:r>
            <a:endParaRPr sz="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79" name="Google Shape;679;p36"/>
          <p:cNvSpPr txBox="1"/>
          <p:nvPr/>
        </p:nvSpPr>
        <p:spPr>
          <a:xfrm>
            <a:off x="62948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-0.27282</a:t>
            </a:r>
            <a:endParaRPr sz="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7"/>
          <p:cNvSpPr txBox="1"/>
          <p:nvPr>
            <p:ph type="ctrTitle"/>
          </p:nvPr>
        </p:nvSpPr>
        <p:spPr>
          <a:xfrm>
            <a:off x="2078825" y="3031150"/>
            <a:ext cx="54450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Debt to Equity </a:t>
            </a:r>
            <a:r>
              <a:rPr lang="en"/>
              <a:t>Analysis</a:t>
            </a:r>
            <a:endParaRPr/>
          </a:p>
        </p:txBody>
      </p:sp>
      <p:sp>
        <p:nvSpPr>
          <p:cNvPr id="685" name="Google Shape;685;p37"/>
          <p:cNvSpPr txBox="1"/>
          <p:nvPr>
            <p:ph idx="1" type="subTitle"/>
          </p:nvPr>
        </p:nvSpPr>
        <p:spPr>
          <a:xfrm>
            <a:off x="1275900" y="4059250"/>
            <a:ext cx="624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Extent of Reliance on External Creditors</a:t>
            </a:r>
            <a:endParaRPr/>
          </a:p>
        </p:txBody>
      </p:sp>
      <p:sp>
        <p:nvSpPr>
          <p:cNvPr id="686" name="Google Shape;686;p37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10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687" name="Google Shape;687;p3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38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DEBT TO EQUITY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693" name="Google Shape;693;p38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94" name="Google Shape;694;p38"/>
          <p:cNvCxnSpPr/>
          <p:nvPr/>
        </p:nvCxnSpPr>
        <p:spPr>
          <a:xfrm>
            <a:off x="4979250" y="1887475"/>
            <a:ext cx="1576800" cy="7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5" name="Google Shape;695;p38"/>
          <p:cNvSpPr txBox="1"/>
          <p:nvPr/>
        </p:nvSpPr>
        <p:spPr>
          <a:xfrm>
            <a:off x="4940150" y="1551575"/>
            <a:ext cx="15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Total 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Liabilities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96" name="Google Shape;696;p38"/>
          <p:cNvSpPr txBox="1"/>
          <p:nvPr/>
        </p:nvSpPr>
        <p:spPr>
          <a:xfrm>
            <a:off x="4875600" y="1793725"/>
            <a:ext cx="173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Shareholder Equity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97" name="Google Shape;697;p38"/>
          <p:cNvSpPr txBox="1"/>
          <p:nvPr/>
        </p:nvSpPr>
        <p:spPr>
          <a:xfrm>
            <a:off x="1391500" y="1621675"/>
            <a:ext cx="4204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  Debt to Equity</a:t>
            </a: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 =</a:t>
            </a:r>
            <a:endParaRPr sz="23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98" name="Google Shape;698;p38"/>
          <p:cNvSpPr txBox="1"/>
          <p:nvPr>
            <p:ph idx="1" type="body"/>
          </p:nvPr>
        </p:nvSpPr>
        <p:spPr>
          <a:xfrm>
            <a:off x="1073700" y="19517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Represents how </a:t>
            </a:r>
            <a:r>
              <a:rPr lang="en" sz="1800"/>
              <a:t>much</a:t>
            </a:r>
            <a:r>
              <a:rPr lang="en" sz="1800"/>
              <a:t> a company relies on debt to operate the company.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A higher ratio can represent a higher risk to investors because the company is borrowing money that has to be repaid with interest.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A ratio between 0 and 1 means that the company is utilizing more financing from investors than from creditors.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3" name="Google Shape;70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2613"/>
            <a:ext cx="4557701" cy="341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4" name="Google Shape;70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7700" y="862613"/>
            <a:ext cx="4557701" cy="3418289"/>
          </a:xfrm>
          <a:prstGeom prst="rect">
            <a:avLst/>
          </a:prstGeom>
          <a:noFill/>
          <a:ln>
            <a:noFill/>
          </a:ln>
        </p:spPr>
      </p:pic>
      <p:sp>
        <p:nvSpPr>
          <p:cNvPr id="705" name="Google Shape;705;p39"/>
          <p:cNvSpPr txBox="1"/>
          <p:nvPr>
            <p:ph type="title"/>
          </p:nvPr>
        </p:nvSpPr>
        <p:spPr>
          <a:xfrm>
            <a:off x="1047750" y="1007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D2E</a:t>
            </a:r>
            <a:r>
              <a:rPr lang="en"/>
              <a:t> GRAPHS</a:t>
            </a:r>
            <a:endParaRPr/>
          </a:p>
        </p:txBody>
      </p:sp>
      <p:sp>
        <p:nvSpPr>
          <p:cNvPr id="706" name="Google Shape;706;p3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7" name="Google Shape;707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600" y="245137"/>
            <a:ext cx="884150" cy="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6526" y="192112"/>
            <a:ext cx="990249" cy="990225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39"/>
          <p:cNvSpPr txBox="1"/>
          <p:nvPr/>
        </p:nvSpPr>
        <p:spPr>
          <a:xfrm>
            <a:off x="19099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0.95697</a:t>
            </a:r>
            <a:endParaRPr sz="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10" name="Google Shape;710;p39"/>
          <p:cNvSpPr txBox="1"/>
          <p:nvPr/>
        </p:nvSpPr>
        <p:spPr>
          <a:xfrm>
            <a:off x="62948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0.76599</a:t>
            </a:r>
            <a:endParaRPr sz="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40"/>
          <p:cNvSpPr txBox="1"/>
          <p:nvPr>
            <p:ph type="ctrTitle"/>
          </p:nvPr>
        </p:nvSpPr>
        <p:spPr>
          <a:xfrm>
            <a:off x="975125" y="3031150"/>
            <a:ext cx="6548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Cash Flow to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Capital Expenditures </a:t>
            </a:r>
            <a:r>
              <a:rPr lang="en"/>
              <a:t>Analysis</a:t>
            </a:r>
            <a:endParaRPr/>
          </a:p>
        </p:txBody>
      </p:sp>
      <p:sp>
        <p:nvSpPr>
          <p:cNvPr id="716" name="Google Shape;716;p40"/>
          <p:cNvSpPr txBox="1"/>
          <p:nvPr>
            <p:ph idx="1" type="subTitle"/>
          </p:nvPr>
        </p:nvSpPr>
        <p:spPr>
          <a:xfrm>
            <a:off x="975350" y="4059250"/>
            <a:ext cx="6548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Ability to Purchase Long-term Assets Using Excess Cash Flow</a:t>
            </a:r>
            <a:endParaRPr/>
          </a:p>
        </p:txBody>
      </p:sp>
      <p:sp>
        <p:nvSpPr>
          <p:cNvPr id="717" name="Google Shape;717;p40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11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718" name="Google Shape;718;p40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41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CASH FLOW TO CAPITAL EXPENDITURES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724" name="Google Shape;724;p4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25" name="Google Shape;725;p41"/>
          <p:cNvCxnSpPr/>
          <p:nvPr/>
        </p:nvCxnSpPr>
        <p:spPr>
          <a:xfrm>
            <a:off x="4979250" y="1887475"/>
            <a:ext cx="1576800" cy="7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6" name="Google Shape;726;p41"/>
          <p:cNvSpPr txBox="1"/>
          <p:nvPr/>
        </p:nvSpPr>
        <p:spPr>
          <a:xfrm>
            <a:off x="4940150" y="1551575"/>
            <a:ext cx="15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Cash Flow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27" name="Google Shape;727;p41"/>
          <p:cNvSpPr txBox="1"/>
          <p:nvPr/>
        </p:nvSpPr>
        <p:spPr>
          <a:xfrm>
            <a:off x="4875600" y="1793725"/>
            <a:ext cx="1735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Capital Expenditures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28" name="Google Shape;728;p41"/>
          <p:cNvSpPr txBox="1"/>
          <p:nvPr/>
        </p:nvSpPr>
        <p:spPr>
          <a:xfrm>
            <a:off x="1391500" y="1621675"/>
            <a:ext cx="4204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       </a:t>
            </a: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Cash Flow to Cap</a:t>
            </a: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Ex</a:t>
            </a: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 =</a:t>
            </a:r>
            <a:endParaRPr sz="23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29" name="Google Shape;729;p41"/>
          <p:cNvSpPr txBox="1"/>
          <p:nvPr>
            <p:ph idx="1" type="body"/>
          </p:nvPr>
        </p:nvSpPr>
        <p:spPr>
          <a:xfrm>
            <a:off x="1047750" y="18874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CF to CapEx </a:t>
            </a:r>
            <a:r>
              <a:rPr lang="en" sz="1800"/>
              <a:t>represents</a:t>
            </a:r>
            <a:r>
              <a:rPr lang="en" sz="1800"/>
              <a:t> how easily a company can purchase long-term assets using excess cash flow. </a:t>
            </a:r>
            <a:endParaRPr sz="18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A higher ratio generally shows a company is generating enough cash flow to begin investing in assets that will help long-term growth.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15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Question</a:t>
            </a:r>
            <a:endParaRPr/>
          </a:p>
        </p:txBody>
      </p:sp>
      <p:sp>
        <p:nvSpPr>
          <p:cNvPr id="480" name="Google Shape;480;p15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Motivation</a:t>
            </a:r>
            <a:endParaRPr/>
          </a:p>
        </p:txBody>
      </p:sp>
      <p:sp>
        <p:nvSpPr>
          <p:cNvPr id="481" name="Google Shape;481;p15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482" name="Google Shape;482;p1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4" name="Google Shape;73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2600"/>
            <a:ext cx="4557718" cy="341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5" name="Google Shape;73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7700" y="862600"/>
            <a:ext cx="4557701" cy="3418276"/>
          </a:xfrm>
          <a:prstGeom prst="rect">
            <a:avLst/>
          </a:prstGeom>
          <a:noFill/>
          <a:ln>
            <a:noFill/>
          </a:ln>
        </p:spPr>
      </p:pic>
      <p:sp>
        <p:nvSpPr>
          <p:cNvPr id="736" name="Google Shape;736;p42"/>
          <p:cNvSpPr txBox="1"/>
          <p:nvPr>
            <p:ph type="title"/>
          </p:nvPr>
        </p:nvSpPr>
        <p:spPr>
          <a:xfrm>
            <a:off x="1047750" y="1007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CF2CAPEX</a:t>
            </a:r>
            <a:r>
              <a:rPr lang="en"/>
              <a:t> GRAPHS</a:t>
            </a:r>
            <a:endParaRPr/>
          </a:p>
        </p:txBody>
      </p:sp>
      <p:sp>
        <p:nvSpPr>
          <p:cNvPr id="737" name="Google Shape;737;p4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8" name="Google Shape;738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600" y="245137"/>
            <a:ext cx="884150" cy="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6526" y="192112"/>
            <a:ext cx="990249" cy="990225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p42"/>
          <p:cNvSpPr txBox="1"/>
          <p:nvPr/>
        </p:nvSpPr>
        <p:spPr>
          <a:xfrm>
            <a:off x="19099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-0.13436</a:t>
            </a:r>
            <a:endParaRPr sz="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41" name="Google Shape;741;p42"/>
          <p:cNvSpPr txBox="1"/>
          <p:nvPr/>
        </p:nvSpPr>
        <p:spPr>
          <a:xfrm>
            <a:off x="62948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-0.21163</a:t>
            </a:r>
            <a:endParaRPr sz="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43"/>
          <p:cNvSpPr txBox="1"/>
          <p:nvPr>
            <p:ph type="ctrTitle"/>
          </p:nvPr>
        </p:nvSpPr>
        <p:spPr>
          <a:xfrm>
            <a:off x="525075" y="3031150"/>
            <a:ext cx="6998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and Development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/>
              <a:t>Analysis</a:t>
            </a:r>
            <a:endParaRPr/>
          </a:p>
        </p:txBody>
      </p:sp>
      <p:sp>
        <p:nvSpPr>
          <p:cNvPr id="747" name="Google Shape;747;p43"/>
          <p:cNvSpPr txBox="1"/>
          <p:nvPr>
            <p:ph idx="1" type="subTitle"/>
          </p:nvPr>
        </p:nvSpPr>
        <p:spPr>
          <a:xfrm>
            <a:off x="1634751" y="4059250"/>
            <a:ext cx="58893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nvestments in Innovation</a:t>
            </a:r>
            <a:endParaRPr/>
          </a:p>
        </p:txBody>
      </p:sp>
      <p:sp>
        <p:nvSpPr>
          <p:cNvPr id="748" name="Google Shape;748;p43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12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749" name="Google Shape;749;p43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44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AND DEVELOPMENT EXPENSE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755" name="Google Shape;755;p44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6" name="Google Shape;756;p44"/>
          <p:cNvSpPr txBox="1"/>
          <p:nvPr/>
        </p:nvSpPr>
        <p:spPr>
          <a:xfrm>
            <a:off x="4688750" y="1475425"/>
            <a:ext cx="157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Sum of expenses of innovative </a:t>
            </a: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activities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7" name="Google Shape;757;p44"/>
          <p:cNvSpPr txBox="1"/>
          <p:nvPr/>
        </p:nvSpPr>
        <p:spPr>
          <a:xfrm>
            <a:off x="1391500" y="1621675"/>
            <a:ext cx="4204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Source Sans Pro"/>
                <a:ea typeface="Source Sans Pro"/>
                <a:cs typeface="Source Sans Pro"/>
                <a:sym typeface="Source Sans Pro"/>
              </a:rPr>
              <a:t>      				 R&amp;D = </a:t>
            </a:r>
            <a:endParaRPr sz="23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58" name="Google Shape;758;p44"/>
          <p:cNvSpPr txBox="1"/>
          <p:nvPr>
            <p:ph idx="1" type="body"/>
          </p:nvPr>
        </p:nvSpPr>
        <p:spPr>
          <a:xfrm>
            <a:off x="1066800" y="20993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R&amp;D is directly related to the company’s innovativity and future growth.</a:t>
            </a:r>
            <a:endParaRPr sz="18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◉"/>
            </a:pPr>
            <a:r>
              <a:rPr lang="en" sz="1800"/>
              <a:t>Although the effect of a company’s research isn’t directly material, it builds on its ownership of </a:t>
            </a:r>
            <a:r>
              <a:rPr lang="en" sz="1800"/>
              <a:t>intellectual</a:t>
            </a:r>
            <a:r>
              <a:rPr lang="en" sz="1800"/>
              <a:t> property.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3" name="Google Shape;76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59938"/>
            <a:ext cx="4564849" cy="342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4" name="Google Shape;76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4853" y="859920"/>
            <a:ext cx="4564849" cy="3423665"/>
          </a:xfrm>
          <a:prstGeom prst="rect">
            <a:avLst/>
          </a:prstGeom>
          <a:noFill/>
          <a:ln>
            <a:noFill/>
          </a:ln>
        </p:spPr>
      </p:pic>
      <p:sp>
        <p:nvSpPr>
          <p:cNvPr id="765" name="Google Shape;765;p45"/>
          <p:cNvSpPr txBox="1"/>
          <p:nvPr>
            <p:ph type="title"/>
          </p:nvPr>
        </p:nvSpPr>
        <p:spPr>
          <a:xfrm>
            <a:off x="1047750" y="1007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R&amp;D </a:t>
            </a:r>
            <a:r>
              <a:rPr lang="en"/>
              <a:t>GRAPHS</a:t>
            </a:r>
            <a:endParaRPr/>
          </a:p>
        </p:txBody>
      </p:sp>
      <p:sp>
        <p:nvSpPr>
          <p:cNvPr id="766" name="Google Shape;766;p4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67" name="Google Shape;767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600" y="245137"/>
            <a:ext cx="884150" cy="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8" name="Google Shape;768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6526" y="192112"/>
            <a:ext cx="990249" cy="990225"/>
          </a:xfrm>
          <a:prstGeom prst="rect">
            <a:avLst/>
          </a:prstGeom>
          <a:noFill/>
          <a:ln>
            <a:noFill/>
          </a:ln>
        </p:spPr>
      </p:pic>
      <p:sp>
        <p:nvSpPr>
          <p:cNvPr id="769" name="Google Shape;769;p45"/>
          <p:cNvSpPr txBox="1"/>
          <p:nvPr/>
        </p:nvSpPr>
        <p:spPr>
          <a:xfrm>
            <a:off x="19099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0.92409</a:t>
            </a:r>
            <a:endParaRPr sz="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70" name="Google Shape;770;p45"/>
          <p:cNvSpPr txBox="1"/>
          <p:nvPr/>
        </p:nvSpPr>
        <p:spPr>
          <a:xfrm>
            <a:off x="6294825" y="3998375"/>
            <a:ext cx="1271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Correlation: 0.98127</a:t>
            </a:r>
            <a:endParaRPr sz="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46"/>
          <p:cNvSpPr txBox="1"/>
          <p:nvPr>
            <p:ph type="ctrTitle"/>
          </p:nvPr>
        </p:nvSpPr>
        <p:spPr>
          <a:xfrm>
            <a:off x="525075" y="3031150"/>
            <a:ext cx="6998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of Findings</a:t>
            </a:r>
            <a:endParaRPr/>
          </a:p>
        </p:txBody>
      </p:sp>
      <p:sp>
        <p:nvSpPr>
          <p:cNvPr id="776" name="Google Shape;776;p46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13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777" name="Google Shape;777;p46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7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OF FINDINGS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783" name="Google Shape;783;p47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ROE, D2E, and R&amp;D had strong, positive correlations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Current Ratio had an asymptotic negative correlations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ROA, NPM, and CF2CapEX had weak correlations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4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5" name="Google Shape;78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500" y="496900"/>
            <a:ext cx="884150" cy="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6" name="Google Shape;786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7576" y="496912"/>
            <a:ext cx="990249" cy="9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48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2" name="Google Shape;792;p48"/>
          <p:cNvSpPr txBox="1"/>
          <p:nvPr>
            <p:ph idx="4294967295" type="ctrTitle"/>
          </p:nvPr>
        </p:nvSpPr>
        <p:spPr>
          <a:xfrm>
            <a:off x="1072650" y="2334625"/>
            <a:ext cx="6998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Thank you!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16"/>
          <p:cNvSpPr txBox="1"/>
          <p:nvPr>
            <p:ph idx="1" type="body"/>
          </p:nvPr>
        </p:nvSpPr>
        <p:spPr>
          <a:xfrm>
            <a:off x="1519975" y="2161800"/>
            <a:ext cx="61041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How do various quantitative pieces of financial data affect and correlate with their company’s current share price?</a:t>
            </a:r>
            <a:endParaRPr sz="2400"/>
          </a:p>
        </p:txBody>
      </p:sp>
      <p:sp>
        <p:nvSpPr>
          <p:cNvPr id="488" name="Google Shape;488;p16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7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Introduction</a:t>
            </a:r>
            <a:endParaRPr/>
          </a:p>
        </p:txBody>
      </p:sp>
      <p:sp>
        <p:nvSpPr>
          <p:cNvPr id="494" name="Google Shape;494;p17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We Analyzed and Why</a:t>
            </a:r>
            <a:endParaRPr/>
          </a:p>
        </p:txBody>
      </p:sp>
      <p:sp>
        <p:nvSpPr>
          <p:cNvPr id="495" name="Google Shape;495;p17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496" name="Google Shape;496;p1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8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 AND GOOGLE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02" name="Google Shape;502;p18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We are analyzing the big tech </a:t>
            </a:r>
            <a:r>
              <a:rPr lang="en"/>
              <a:t>industry because it is one that continues to grow and innovate whilst also carrying a fair amount of uncertainty.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Apple and Google are big players in the sector and actively compete in various products.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18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4" name="Google Shape;5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500" y="496900"/>
            <a:ext cx="884150" cy="88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5" name="Google Shape;5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7576" y="496912"/>
            <a:ext cx="990249" cy="99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19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Sourcing Data</a:t>
            </a:r>
            <a:endParaRPr/>
          </a:p>
        </p:txBody>
      </p:sp>
      <p:sp>
        <p:nvSpPr>
          <p:cNvPr id="511" name="Google Shape;511;p19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/>
              <a:t>Co</a:t>
            </a:r>
            <a:r>
              <a:rPr lang="en"/>
              <a:t>llection </a:t>
            </a:r>
            <a:r>
              <a:rPr lang="en"/>
              <a:t>P</a:t>
            </a:r>
            <a:r>
              <a:rPr lang="en"/>
              <a:t>rocess</a:t>
            </a:r>
            <a:endParaRPr/>
          </a:p>
        </p:txBody>
      </p:sp>
      <p:sp>
        <p:nvSpPr>
          <p:cNvPr id="512" name="Google Shape;512;p19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513" name="Google Shape;513;p1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20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WHARTON RESEARCH DATA SERVICES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519" name="Google Shape;519;p20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Using CompuStat from Wharton Research Data Services, we were able to access quarterly company filings for over 600 quantitative measures.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WRDS is a service that gives academic researchers access to accurate, reviewed data.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We exported this data from CompuStat in CSV format and converted into data frames.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0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1" name="Google Shape;5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725" y="3462275"/>
            <a:ext cx="1766625" cy="105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21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Ratio</a:t>
            </a:r>
            <a:r>
              <a:rPr lang="en"/>
              <a:t> Introduction</a:t>
            </a:r>
            <a:endParaRPr/>
          </a:p>
        </p:txBody>
      </p:sp>
      <p:sp>
        <p:nvSpPr>
          <p:cNvPr id="527" name="Google Shape;527;p21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Analyzed </a:t>
            </a:r>
            <a:endParaRPr/>
          </a:p>
        </p:txBody>
      </p:sp>
      <p:sp>
        <p:nvSpPr>
          <p:cNvPr id="528" name="Google Shape;528;p21"/>
          <p:cNvSpPr txBox="1"/>
          <p:nvPr/>
        </p:nvSpPr>
        <p:spPr>
          <a:xfrm>
            <a:off x="7416725" y="3661925"/>
            <a:ext cx="1760400" cy="12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4</a:t>
            </a:r>
            <a:endParaRPr sz="12000">
              <a:solidFill>
                <a:schemeClr val="accent2"/>
              </a:solidFill>
            </a:endParaRPr>
          </a:p>
        </p:txBody>
      </p:sp>
      <p:sp>
        <p:nvSpPr>
          <p:cNvPr id="529" name="Google Shape;529;p2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Quince template">
  <a:themeElements>
    <a:clrScheme name="Custom 347">
      <a:dk1>
        <a:srgbClr val="28324A"/>
      </a:dk1>
      <a:lt1>
        <a:srgbClr val="FFFFFF"/>
      </a:lt1>
      <a:dk2>
        <a:srgbClr val="707685"/>
      </a:dk2>
      <a:lt2>
        <a:srgbClr val="E5E5E5"/>
      </a:lt2>
      <a:accent1>
        <a:srgbClr val="00CEF6"/>
      </a:accent1>
      <a:accent2>
        <a:srgbClr val="3C78D8"/>
      </a:accent2>
      <a:accent3>
        <a:srgbClr val="00A7C8"/>
      </a:accent3>
      <a:accent4>
        <a:srgbClr val="8EC400"/>
      </a:accent4>
      <a:accent5>
        <a:srgbClr val="AFF000"/>
      </a:accent5>
      <a:accent6>
        <a:srgbClr val="7F7F7F"/>
      </a:accent6>
      <a:hlink>
        <a:srgbClr val="28324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